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1" r:id="rId9"/>
    <p:sldId id="270" r:id="rId10"/>
    <p:sldId id="273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BAB1A-17FE-3944-897E-5A59E166CCE6}" type="datetimeFigureOut">
              <a:rPr lang="nl-NL" smtClean="0"/>
              <a:t>07-10-16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036FA-95C7-184D-B817-D980DE1B0E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4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0CF3EFF-616F-7041-B497-C9230C4C10FB}" type="slidenum">
              <a:rPr lang="nl-NL" sz="1200">
                <a:latin typeface="Arial" charset="0"/>
              </a:rPr>
              <a:pPr eaLnBrk="1" hangingPunct="1"/>
              <a:t>10</a:t>
            </a:fld>
            <a:endParaRPr lang="nl-NL" sz="1200">
              <a:latin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Vox organalis maakt het meerstemmig</a:t>
            </a:r>
            <a:endParaRPr lang="nl-NL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5A81-10D9-4540-932B-3D6358FE4A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56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B318-3441-F94B-801F-F3CCF4DCE5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35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7009E-042D-2043-BD82-645C5BD439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4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07-10-16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K5AohCMX0U&amp;list=RDkK5AohCMX0U&amp;index=1" TargetMode="External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3.artez.nl/musictools/muziekgeschiedenis_new/stijlveranderingen/deel1_les1.php" TargetMode="External"/><Relationship Id="rId3" Type="http://schemas.openxmlformats.org/officeDocument/2006/relationships/hyperlink" Target="http://www.digischool.nl/mu/leerlingen/geschiedenis/middeleeuwen/meerstemmigheid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ooltv.nl/beeldbank/clip/20120618_geit01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rangementenopbladmuziek.nl/Diapresentatie/B.jpg" TargetMode="Externa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tonT5rTEZ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Notenschrift en meerstemmigheid</a:t>
            </a:r>
            <a:endParaRPr lang="nl-NL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Picture 6" descr="http://www2.hku.nl/~almuge/Afbeeldingen/SurrexitFrank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alphaModFix amt="4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35113" y="-147638"/>
            <a:ext cx="6002337" cy="80676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5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0" y="2803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nl-NL">
                <a:latin typeface="Tahoma" charset="0"/>
                <a:ea typeface="ＭＳ Ｐゴシック" charset="0"/>
                <a:cs typeface="ＭＳ Ｐゴシック" charset="0"/>
              </a:rPr>
              <a:t>Parallel organum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810000"/>
            <a:ext cx="8153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</a:rPr>
              <a:t>Stemmen lopen </a:t>
            </a:r>
            <a:r>
              <a:rPr lang="nl-NL" sz="2400" b="1" dirty="0">
                <a:latin typeface="Arial" charset="0"/>
                <a:ea typeface="ＭＳ Ｐゴシック" charset="0"/>
                <a:cs typeface="Arial" charset="0"/>
              </a:rPr>
              <a:t>parallel </a:t>
            </a: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</a:rPr>
              <a:t>aan elkaar</a:t>
            </a:r>
          </a:p>
          <a:p>
            <a:pPr eaLnBrk="1" hangingPunct="1">
              <a:defRPr/>
            </a:pPr>
            <a:endParaRPr lang="nl-NL" sz="2400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defRPr/>
            </a:pPr>
            <a:r>
              <a:rPr lang="nl-NL" sz="2400" b="1" dirty="0">
                <a:latin typeface="Arial" charset="0"/>
                <a:ea typeface="ＭＳ Ｐゴシック" charset="0"/>
                <a:cs typeface="Arial" charset="0"/>
                <a:hlinkClick r:id="rId3"/>
              </a:rPr>
              <a:t>https://www.youtube.com/watch?v=kK5AohCMX0U&amp;list=RDkK5AohCMX0U&amp;index=</a:t>
            </a: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  <a:hlinkClick r:id="rId3"/>
              </a:rPr>
              <a:t>1</a:t>
            </a:r>
            <a:endParaRPr lang="nl-NL" sz="2400" b="1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defRPr/>
            </a:pPr>
            <a:endParaRPr lang="nl-NL" sz="2400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defRPr/>
            </a:pPr>
            <a:endParaRPr lang="nl-NL" sz="2400" b="1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037" name="Rectangle 6"/>
          <p:cNvSpPr>
            <a:spLocks noGrp="1" noChangeArrowheads="1" noTextEdit="1"/>
          </p:cNvSpPr>
          <p:nvPr>
            <p:ph type="clipArt" sz="half" idx="2"/>
          </p:nvPr>
        </p:nvSpPr>
        <p:spPr>
          <a:xfrm flipV="1">
            <a:off x="0" y="2286000"/>
            <a:ext cx="9144000" cy="1524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2803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4039" name="Group 8"/>
          <p:cNvGrpSpPr>
            <a:grpSpLocks/>
          </p:cNvGrpSpPr>
          <p:nvPr/>
        </p:nvGrpSpPr>
        <p:grpSpPr bwMode="auto">
          <a:xfrm>
            <a:off x="0" y="990600"/>
            <a:ext cx="9258300" cy="2590800"/>
            <a:chOff x="-36" y="-36"/>
            <a:chExt cx="5832" cy="860"/>
          </a:xfrm>
        </p:grpSpPr>
        <p:grpSp>
          <p:nvGrpSpPr>
            <p:cNvPr id="44041" name="Group 9"/>
            <p:cNvGrpSpPr>
              <a:grpSpLocks/>
            </p:cNvGrpSpPr>
            <p:nvPr/>
          </p:nvGrpSpPr>
          <p:grpSpPr bwMode="auto">
            <a:xfrm>
              <a:off x="0" y="0"/>
              <a:ext cx="5760" cy="788"/>
              <a:chOff x="0" y="0"/>
              <a:chExt cx="5760" cy="788"/>
            </a:xfrm>
          </p:grpSpPr>
          <p:sp>
            <p:nvSpPr>
              <p:cNvPr id="44043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7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44" name="Group 11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788"/>
                <a:chOff x="0" y="0"/>
                <a:chExt cx="5760" cy="788"/>
              </a:xfrm>
            </p:grpSpPr>
            <p:sp>
              <p:nvSpPr>
                <p:cNvPr id="44045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760" cy="7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nl-NL" sz="2400">
                      <a:latin typeface="Arial" charset="0"/>
                      <a:cs typeface="Arial" charset="0"/>
                    </a:rPr>
                    <a:t>  </a:t>
                  </a:r>
                  <a:r>
                    <a:rPr lang="nl-NL" sz="7600">
                      <a:latin typeface="Arial" charset="0"/>
                      <a:cs typeface="Arial" charset="0"/>
                    </a:rPr>
                    <a:t> </a:t>
                  </a:r>
                  <a:r>
                    <a:rPr lang="nl-NL" sz="2400">
                      <a:latin typeface="Arial" charset="0"/>
                      <a:cs typeface="Arial" charset="0"/>
                    </a:rPr>
                    <a:t>         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44046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760" cy="78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2" name="Rectangle 14"/>
            <p:cNvSpPr>
              <a:spLocks noChangeArrowheads="1"/>
            </p:cNvSpPr>
            <p:nvPr/>
          </p:nvSpPr>
          <p:spPr bwMode="auto">
            <a:xfrm>
              <a:off x="-36" y="-36"/>
              <a:ext cx="5832" cy="860"/>
            </a:xfrm>
            <a:prstGeom prst="rect">
              <a:avLst/>
            </a:prstGeom>
            <a:noFill/>
            <a:ln w="114300">
              <a:solidFill>
                <a:srgbClr val="3366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4040" name="Picture 15" descr="voorbeeld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839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85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>
                <a:latin typeface="Tahoma" charset="0"/>
                <a:ea typeface="ＭＳ Ｐゴシック" charset="0"/>
                <a:cs typeface="ＭＳ Ｐゴシック" charset="0"/>
              </a:rPr>
              <a:t>Organum in zijdelingse beweging</a:t>
            </a:r>
          </a:p>
        </p:txBody>
      </p:sp>
      <p:sp>
        <p:nvSpPr>
          <p:cNvPr id="46082" name="Rectangle 3"/>
          <p:cNvSpPr>
            <a:spLocks noGrp="1" noChangeArrowheads="1" noTextEdit="1"/>
          </p:cNvSpPr>
          <p:nvPr>
            <p:ph type="clipArt" sz="half" idx="1"/>
          </p:nvPr>
        </p:nvSpPr>
        <p:spPr>
          <a:xfrm>
            <a:off x="685800" y="1981200"/>
            <a:ext cx="8153400" cy="1600200"/>
          </a:xfrm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572000"/>
            <a:ext cx="86868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400" b="1" dirty="0">
                <a:latin typeface="Arial" charset="0"/>
                <a:ea typeface="ＭＳ Ｐゴシック" charset="0"/>
                <a:cs typeface="Arial" charset="0"/>
              </a:rPr>
              <a:t>De </a:t>
            </a: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</a:rPr>
              <a:t>de </a:t>
            </a:r>
            <a:r>
              <a:rPr lang="nl-NL" sz="2400" b="1" dirty="0">
                <a:latin typeface="Arial" charset="0"/>
                <a:ea typeface="ＭＳ Ｐゴシック" charset="0"/>
                <a:cs typeface="Arial" charset="0"/>
              </a:rPr>
              <a:t>cantus </a:t>
            </a:r>
            <a:r>
              <a:rPr lang="nl-NL" sz="2400" b="1" dirty="0" err="1" smtClean="0">
                <a:latin typeface="Arial" charset="0"/>
                <a:ea typeface="ＭＳ Ｐゴシック" charset="0"/>
                <a:cs typeface="Arial" charset="0"/>
              </a:rPr>
              <a:t>firmus</a:t>
            </a: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nl-NL" sz="2400" b="1" dirty="0">
                <a:latin typeface="Arial" charset="0"/>
                <a:ea typeface="ＭＳ Ｐゴシック" charset="0"/>
                <a:cs typeface="Arial" charset="0"/>
              </a:rPr>
              <a:t>meestal uit het gregoriaans afkomstig, wordt in langgerekte noten gezongen. Daarboven werd een beweeglijke tegenstem </a:t>
            </a:r>
            <a:r>
              <a:rPr lang="nl-NL" sz="2400" b="1" dirty="0" smtClean="0">
                <a:latin typeface="Arial" charset="0"/>
                <a:ea typeface="ＭＳ Ｐゴシック" charset="0"/>
                <a:cs typeface="Arial" charset="0"/>
              </a:rPr>
              <a:t>gecomponeerd</a:t>
            </a:r>
            <a:r>
              <a:rPr lang="nl-NL" sz="2400" b="1" dirty="0">
                <a:latin typeface="Arial" charset="0"/>
                <a:ea typeface="ＭＳ Ｐゴシック" charset="0"/>
                <a:cs typeface="Arial" charset="0"/>
              </a:rPr>
              <a:t>.</a:t>
            </a:r>
            <a:r>
              <a:rPr lang="nl-NL" sz="2400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nl-NL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2484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6086" name="Group 7"/>
          <p:cNvGrpSpPr>
            <a:grpSpLocks/>
          </p:cNvGrpSpPr>
          <p:nvPr/>
        </p:nvGrpSpPr>
        <p:grpSpPr bwMode="auto">
          <a:xfrm>
            <a:off x="0" y="1600200"/>
            <a:ext cx="9144000" cy="2590800"/>
            <a:chOff x="-36" y="-36"/>
            <a:chExt cx="5832" cy="1263"/>
          </a:xfrm>
        </p:grpSpPr>
        <p:grpSp>
          <p:nvGrpSpPr>
            <p:cNvPr id="46088" name="Group 8"/>
            <p:cNvGrpSpPr>
              <a:grpSpLocks/>
            </p:cNvGrpSpPr>
            <p:nvPr/>
          </p:nvGrpSpPr>
          <p:grpSpPr bwMode="auto">
            <a:xfrm>
              <a:off x="0" y="0"/>
              <a:ext cx="5760" cy="1191"/>
              <a:chOff x="0" y="0"/>
              <a:chExt cx="5760" cy="1191"/>
            </a:xfrm>
          </p:grpSpPr>
          <p:sp>
            <p:nvSpPr>
              <p:cNvPr id="46090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1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091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1191"/>
                <a:chOff x="0" y="0"/>
                <a:chExt cx="5760" cy="1191"/>
              </a:xfrm>
            </p:grpSpPr>
            <p:sp>
              <p:nvSpPr>
                <p:cNvPr id="46092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760" cy="11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r>
                    <a:rPr lang="nl-NL" sz="1400">
                      <a:latin typeface="Arial" charset="0"/>
                      <a:cs typeface="Arial" charset="0"/>
                    </a:rPr>
                    <a:t>  </a:t>
                  </a:r>
                  <a:r>
                    <a:rPr lang="nl-NL" sz="11800">
                      <a:latin typeface="Arial" charset="0"/>
                      <a:cs typeface="Arial" charset="0"/>
                    </a:rPr>
                    <a:t> </a:t>
                  </a:r>
                  <a:r>
                    <a:rPr lang="nl-NL" sz="1400">
                      <a:latin typeface="Arial" charset="0"/>
                      <a:cs typeface="Arial" charset="0"/>
                    </a:rPr>
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</a:r>
                </a:p>
              </p:txBody>
            </p:sp>
            <p:sp>
              <p:nvSpPr>
                <p:cNvPr id="46093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760" cy="11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6089" name="Rectangle 13"/>
            <p:cNvSpPr>
              <a:spLocks noChangeArrowheads="1"/>
            </p:cNvSpPr>
            <p:nvPr/>
          </p:nvSpPr>
          <p:spPr bwMode="auto">
            <a:xfrm>
              <a:off x="-36" y="-36"/>
              <a:ext cx="5832" cy="1263"/>
            </a:xfrm>
            <a:prstGeom prst="rect">
              <a:avLst/>
            </a:prstGeom>
            <a:noFill/>
            <a:ln w="114300">
              <a:solidFill>
                <a:srgbClr val="3366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6087" name="Picture 14" descr="voorbeeld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676400"/>
            <a:ext cx="90027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55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600" dirty="0">
                <a:latin typeface="Tahoma" charset="0"/>
                <a:ea typeface="ＭＳ Ｐゴシック" charset="0"/>
                <a:cs typeface="ＭＳ Ｐゴシック" charset="0"/>
                <a:hlinkClick r:id="rId2"/>
              </a:rPr>
              <a:t>http://www3.artez.nl/musictools/muziekgeschiedenis_new/stijlveranderingen/deel1_les1.php</a:t>
            </a:r>
            <a:r>
              <a:rPr lang="en-US" sz="1600" dirty="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16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latin typeface="Tahom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600" dirty="0" err="1" smtClean="0">
                <a:latin typeface="Tahoma" charset="0"/>
                <a:ea typeface="ＭＳ Ｐゴシック" charset="0"/>
                <a:cs typeface="ＭＳ Ｐゴシック" charset="0"/>
              </a:rPr>
              <a:t>melismatisch</a:t>
            </a:r>
            <a:r>
              <a:rPr lang="en-US" sz="1600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err="1" smtClean="0">
                <a:latin typeface="Tahoma" charset="0"/>
                <a:ea typeface="ＭＳ Ｐゴシック" charset="0"/>
                <a:cs typeface="ＭＳ Ｐゴシック" charset="0"/>
              </a:rPr>
              <a:t>organum</a:t>
            </a:r>
            <a:r>
              <a:rPr lang="en-US" sz="1600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sz="16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Men neemt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bestaande Gregoriaanse melodie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Schrijf die op in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langgerekte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noten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We noemen dit de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Cantus Firmus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(gezongen door de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Tenor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Schrijf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hoge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tegenstem en </a:t>
            </a:r>
            <a:r>
              <a:rPr lang="en-US" sz="1800" u="sng">
                <a:latin typeface="Tahoma" charset="0"/>
                <a:ea typeface="ＭＳ Ｐゴシック" charset="0"/>
                <a:cs typeface="ＭＳ Ｐゴシック" charset="0"/>
              </a:rPr>
              <a:t>lage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tegenstem</a:t>
            </a:r>
          </a:p>
          <a:p>
            <a:pPr eaLnBrk="1" hangingPunct="1">
              <a:defRPr/>
            </a:pPr>
            <a:endParaRPr lang="en-US" sz="18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Tegenstemmen vaak wereldlijke tekst in eigen taal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Gregoriaanse CF heeft geestelijke tekst in latijn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Door elkaar lopende teksten waren niet te verstaan</a:t>
            </a:r>
          </a:p>
          <a:p>
            <a:pPr eaLnBrk="1" hangingPunct="1">
              <a:defRPr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God kon ze wel ontrafelen, geloofde men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1400">
                <a:latin typeface="Tahoma" charset="0"/>
                <a:ea typeface="ＭＳ Ｐゴシック" charset="0"/>
                <a:cs typeface="ＭＳ Ｐゴシック" charset="0"/>
                <a:hlinkClick r:id="rId3"/>
              </a:rPr>
              <a:t>http://www.digischool.nl/mu/leerlingen/geschiedenis/middeleeuwen/meerstemmigheid.htm</a:t>
            </a:r>
            <a:endParaRPr lang="en-US" sz="1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nl-NL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2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i="1">
                <a:latin typeface="Tahoma" charset="0"/>
                <a:ea typeface="ＭＳ Ｐゴシック" charset="0"/>
                <a:cs typeface="ＭＳ Ｐゴシック" charset="0"/>
              </a:rPr>
              <a:t>Monnikenwerk</a:t>
            </a:r>
            <a:endParaRPr lang="nl-NL" sz="6000" b="1" i="1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4818" name="Picture 4" descr="monk in scriptoriu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49375" y="1600200"/>
            <a:ext cx="6443663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09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b="1">
                <a:latin typeface="Tahoma" charset="0"/>
                <a:ea typeface="ＭＳ Ｐゴシック" charset="0"/>
                <a:cs typeface="ＭＳ Ｐゴシック" charset="0"/>
              </a:rPr>
              <a:t>scriptorium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  <a:defRPr/>
            </a:pPr>
            <a:r>
              <a:rPr lang="nl-NL" sz="1800" b="1" dirty="0">
                <a:latin typeface="Tahoma" charset="0"/>
                <a:ea typeface="ＭＳ Ｐゴシック" charset="0"/>
              </a:rPr>
              <a:t>In de Middeleeuwen reproduceerden de monniken in Europa complete boeken, door zeer zorgvuldig en geduldig gehele teksten te kopiëren. Dit gebeurde in een speciaal daarvoor ingerichte ruimte in het klooster, het </a:t>
            </a:r>
            <a:r>
              <a:rPr lang="nl-NL" sz="1800" b="1" u="sng" dirty="0">
                <a:latin typeface="Tahoma" charset="0"/>
                <a:ea typeface="ＭＳ Ｐゴシック" charset="0"/>
              </a:rPr>
              <a:t>scriptorium.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nl-NL" sz="1800" b="1" dirty="0">
              <a:latin typeface="Tahom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nl-NL" sz="1800" b="1" dirty="0">
                <a:latin typeface="Tahoma" charset="0"/>
                <a:ea typeface="ＭＳ Ｐゴシック" charset="0"/>
              </a:rPr>
              <a:t>Het waren oude en eigentijdse boeken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nl-NL" sz="1800" b="1" dirty="0">
              <a:latin typeface="Tahom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nl-NL" sz="1800" b="1" dirty="0">
                <a:latin typeface="Tahoma" charset="0"/>
                <a:ea typeface="ＭＳ Ｐゴシック" charset="0"/>
              </a:rPr>
              <a:t>Dankzij de monniken hebben we nu nog kennis van ME</a:t>
            </a:r>
            <a:r>
              <a:rPr lang="en-US" sz="1800" b="1" dirty="0">
                <a:latin typeface="Tahoma" charset="0"/>
                <a:ea typeface="ＭＳ Ｐゴシック" charset="0"/>
              </a:rPr>
              <a:t>:</a:t>
            </a:r>
            <a:r>
              <a:rPr lang="nl-NL" sz="1800" b="1" dirty="0">
                <a:latin typeface="Tahoma" charset="0"/>
                <a:ea typeface="ＭＳ Ｐゴシック" charset="0"/>
              </a:rPr>
              <a:t> muziek en klassieke </a:t>
            </a:r>
            <a:r>
              <a:rPr lang="nl-NL" sz="1800" b="1" dirty="0" smtClean="0">
                <a:latin typeface="Tahoma" charset="0"/>
                <a:ea typeface="ＭＳ Ｐゴシック" charset="0"/>
              </a:rPr>
              <a:t>literatuur</a:t>
            </a:r>
            <a:endParaRPr lang="nl-NL" sz="1800" b="1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l-NL" sz="2400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>
                <a:latin typeface="Tahoma" charset="0"/>
                <a:ea typeface="ＭＳ Ｐゴシック" charset="0"/>
                <a:cs typeface="ＭＳ Ｐゴシック" charset="0"/>
                <a:hlinkClick r:id="rId2"/>
              </a:rPr>
              <a:t>http://www.schooltv.nl/beeldbank/clip/20120618_geit01</a:t>
            </a:r>
            <a:endParaRPr lang="nl-NL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l-NL" sz="24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l-NL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5843" name="Picture 4" descr="scripto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520" y="274638"/>
            <a:ext cx="1457325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 sz="4800" b="1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nl-NL" sz="4800" b="1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nl-NL" sz="4800" b="1" dirty="0">
                <a:latin typeface="Arial"/>
                <a:ea typeface="ＭＳ Ｐゴシック" charset="0"/>
                <a:cs typeface="Arial"/>
              </a:rPr>
              <a:t>Muzieknotatie</a:t>
            </a:r>
            <a:br>
              <a:rPr lang="nl-NL" sz="4800" b="1" dirty="0">
                <a:latin typeface="Arial"/>
                <a:ea typeface="ＭＳ Ｐゴシック" charset="0"/>
                <a:cs typeface="Arial"/>
              </a:rPr>
            </a:br>
            <a:r>
              <a:rPr lang="nl-NL" sz="4800" b="1" dirty="0">
                <a:latin typeface="Arial"/>
                <a:ea typeface="ＭＳ Ｐゴシック" charset="0"/>
                <a:cs typeface="Arial"/>
              </a:rPr>
              <a:t>Neumen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51425" cy="4495800"/>
          </a:xfrm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Vanaf  9e eeuw.</a:t>
            </a:r>
          </a:p>
          <a:p>
            <a:pPr eaLnBrk="1" hangingPunct="1">
              <a:defRPr/>
            </a:pPr>
            <a:r>
              <a:rPr lang="nl-NL" sz="1800">
                <a:latin typeface="Arial" charset="0"/>
                <a:ea typeface="ＭＳ Ｐゴシック" charset="0"/>
                <a:cs typeface="ＭＳ Ｐゴシック" charset="0"/>
              </a:rPr>
              <a:t>Geheugensteun voor koorleider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nl-NL" sz="1800">
                <a:latin typeface="Arial" charset="0"/>
                <a:ea typeface="ＭＳ Ｐゴシック" charset="0"/>
                <a:cs typeface="ＭＳ Ｐゴシック" charset="0"/>
              </a:rPr>
              <a:t>	bij het instuderen en dirigeren.</a:t>
            </a: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Staan symbool voor groepjes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	 van twee of drie tonen.</a:t>
            </a:r>
          </a:p>
          <a:p>
            <a:pPr eaLnBrk="1" hangingPunct="1"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Geven aan of de melodie stijgt,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	gelijk blijft of daalt. </a:t>
            </a:r>
          </a:p>
          <a:p>
            <a:pPr eaLnBrk="1" hangingPunct="1"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Geven alleen de melodische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	richting aan.</a:t>
            </a:r>
          </a:p>
          <a:p>
            <a:pPr eaLnBrk="1" hangingPunct="1">
              <a:defRPr/>
            </a:pPr>
            <a:endParaRPr lang="nl-NL" sz="1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6867" name="Picture 8" descr="neumen-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24525" y="2636838"/>
            <a:ext cx="2311400" cy="316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08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Guido van Arezzo</a:t>
            </a:r>
            <a:endParaRPr lang="en-GB" sz="4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sz="24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Vastleggen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toonhoogte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b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4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lijnen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Geeft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namen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aan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noten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24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Overdraagbaar</a:t>
            </a:r>
            <a:endParaRPr lang="en-GB" sz="24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7891" name="Picture 4" descr="http://www2.hku.nl/~almuge/Afbeeldingen/victima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1341438"/>
            <a:ext cx="29241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0" y="0"/>
            <a:ext cx="3429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0" y="0"/>
            <a:ext cx="3429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1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vergelijk: moderne notatie</a:t>
            </a:r>
            <a:endParaRPr lang="en-GB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Belangrijkste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kenmerken: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* 5 lijnen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* Vaste toonhoogte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(noten, voortekens,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    sleutels)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* Maatsoort</a:t>
            </a:r>
            <a:endParaRPr lang="en-GB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3252" name="Group 4"/>
          <p:cNvGraphicFramePr>
            <a:graphicFrameLocks noGrp="1"/>
          </p:cNvGraphicFramePr>
          <p:nvPr/>
        </p:nvGraphicFramePr>
        <p:xfrm>
          <a:off x="0" y="0"/>
          <a:ext cx="1130300" cy="1144588"/>
        </p:xfrm>
        <a:graphic>
          <a:graphicData uri="http://schemas.openxmlformats.org/drawingml/2006/table">
            <a:tbl>
              <a:tblPr/>
              <a:tblGrid>
                <a:gridCol w="882650"/>
                <a:gridCol w="247650"/>
              </a:tblGrid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ＭＳ Ｐゴシック" charset="0"/>
                          <a:cs typeface="ＭＳ Ｐゴシック" charset="0"/>
                          <a:hlinkClick r:id="rId2"/>
                        </a:rPr>
                        <a:t>  </a:t>
                      </a:r>
                      <a:r>
                        <a:rPr kumimoji="0" lang="en-GB" sz="5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8" name="Picture 11" descr="polonaise_chopin_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4300" y="1412875"/>
            <a:ext cx="4729163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4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>
                <a:hlinkClick r:id="rId2"/>
              </a:rPr>
              <a:t>https://www.youtube.com/watch?v</a:t>
            </a:r>
            <a:r>
              <a:rPr lang="nl-NL">
                <a:hlinkClick r:id="rId2"/>
              </a:rPr>
              <a:t>=</a:t>
            </a:r>
            <a:r>
              <a:rPr lang="nl-NL" smtClean="0">
                <a:hlinkClick r:id="rId2"/>
              </a:rPr>
              <a:t>DtonT5rTEZg</a:t>
            </a:r>
            <a:endParaRPr lang="nl-NL" smtClean="0"/>
          </a:p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362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b="1" dirty="0">
                <a:latin typeface="Times New Roman" charset="0"/>
                <a:ea typeface="ＭＳ Ｐゴシック" charset="0"/>
                <a:cs typeface="ＭＳ Ｐゴシック" charset="0"/>
              </a:rPr>
              <a:t>Gevolgen </a:t>
            </a:r>
            <a:r>
              <a:rPr lang="nl-NL" b="1" u="sng" dirty="0">
                <a:latin typeface="Times New Roman" charset="0"/>
                <a:ea typeface="ＭＳ Ｐゴシック" charset="0"/>
                <a:cs typeface="ＭＳ Ｐゴシック" charset="0"/>
              </a:rPr>
              <a:t>noteren</a:t>
            </a:r>
            <a:r>
              <a:rPr lang="nl-NL" b="1" dirty="0">
                <a:latin typeface="Times New Roman" charset="0"/>
                <a:ea typeface="ＭＳ Ｐゴシック" charset="0"/>
                <a:cs typeface="ＭＳ Ｐゴシック" charset="0"/>
              </a:rPr>
              <a:t> muziek</a:t>
            </a:r>
            <a:endParaRPr lang="nl-NL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l-NL" sz="2000">
                <a:latin typeface="Times New Roman" charset="0"/>
                <a:ea typeface="ＭＳ Ｐゴシック" charset="0"/>
                <a:cs typeface="Arial" charset="0"/>
              </a:rPr>
              <a:t>Muziek kan op ieder tijdstip en op iedere plaats herhaald worden.</a:t>
            </a:r>
            <a:r>
              <a:rPr lang="nl-NL" sz="20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000">
                <a:latin typeface="Times New Roman" charset="0"/>
                <a:ea typeface="ＭＳ Ｐゴシック" charset="0"/>
                <a:cs typeface="Arial" charset="0"/>
              </a:rPr>
              <a:t>Scholing wordt eenvoudiger.</a:t>
            </a:r>
            <a:r>
              <a:rPr lang="nl-NL" sz="20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Koorknapen leren nu muziek lezen en van blad zingen.</a:t>
            </a:r>
            <a:endParaRPr lang="nl-NL" sz="2000">
              <a:latin typeface="Times New Roman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l-NL" sz="2000">
                <a:latin typeface="Times New Roman" charset="0"/>
                <a:ea typeface="ＭＳ Ｐゴシック" charset="0"/>
                <a:cs typeface="Arial" charset="0"/>
              </a:rPr>
              <a:t>Muziek kan meerstemmig worden.</a:t>
            </a:r>
            <a:r>
              <a:rPr lang="nl-NL" sz="20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000">
                <a:latin typeface="Times New Roman" charset="0"/>
                <a:ea typeface="ＭＳ Ｐゴシック" charset="0"/>
                <a:cs typeface="Arial" charset="0"/>
              </a:rPr>
              <a:t>Scheiding tussen uitvoering en bedenken: componist en dirigent zijn nieuwe beroepen.</a:t>
            </a:r>
            <a:r>
              <a:rPr lang="nl-NL" sz="20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Picture 4" descr="graduale-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2962" y="3436093"/>
            <a:ext cx="2058895" cy="265990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Ander gevolg: muziek kan </a:t>
            </a:r>
            <a:r>
              <a:rPr lang="nl-NL" b="1" u="sng" dirty="0" smtClean="0"/>
              <a:t>meerstemmig</a:t>
            </a:r>
            <a:r>
              <a:rPr lang="nl-NL" dirty="0" smtClean="0"/>
              <a:t>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/>
                <a:ea typeface="ＭＳ Ｐゴシック" charset="0"/>
                <a:cs typeface="Arial"/>
              </a:rPr>
              <a:t>Meerstemmigheid</a:t>
            </a:r>
            <a:r>
              <a:rPr lang="en-US" sz="240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 charset="0"/>
                <a:cs typeface="Arial"/>
              </a:rPr>
              <a:t>betekent</a:t>
            </a:r>
            <a:r>
              <a:rPr lang="en-US" sz="240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 charset="0"/>
                <a:cs typeface="Arial"/>
              </a:rPr>
              <a:t>dat</a:t>
            </a:r>
            <a:r>
              <a:rPr lang="en-US" sz="240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 charset="0"/>
                <a:cs typeface="Arial"/>
              </a:rPr>
              <a:t>er</a:t>
            </a:r>
            <a:r>
              <a:rPr lang="en-US" sz="240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b="1" u="sng" dirty="0" err="1">
                <a:latin typeface="Arial"/>
                <a:ea typeface="ＭＳ Ｐゴシック" charset="0"/>
                <a:cs typeface="Arial"/>
              </a:rPr>
              <a:t>meerdere</a:t>
            </a:r>
            <a:r>
              <a:rPr lang="en-US" sz="2400" b="1" u="sng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b="1" u="sng" dirty="0" err="1">
                <a:latin typeface="Arial"/>
                <a:ea typeface="ＭＳ Ｐゴシック" charset="0"/>
                <a:cs typeface="Arial"/>
              </a:rPr>
              <a:t>stemmen</a:t>
            </a:r>
            <a:r>
              <a:rPr lang="en-US" sz="2400" b="1" u="sng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Arial"/>
                <a:ea typeface="ＭＳ Ｐゴシック" charset="0"/>
                <a:cs typeface="Arial"/>
              </a:rPr>
              <a:t>tegelijk</a:t>
            </a:r>
            <a:r>
              <a:rPr lang="en-US" sz="240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400" dirty="0" err="1" smtClean="0">
                <a:latin typeface="Arial"/>
                <a:ea typeface="ＭＳ Ｐゴシック" charset="0"/>
                <a:cs typeface="Arial"/>
              </a:rPr>
              <a:t>klinken</a:t>
            </a:r>
            <a:r>
              <a:rPr lang="en-US" sz="2400" dirty="0" smtClean="0">
                <a:latin typeface="Arial"/>
                <a:ea typeface="ＭＳ Ｐゴシック" charset="0"/>
                <a:cs typeface="Arial"/>
              </a:rPr>
              <a:t> (</a:t>
            </a:r>
            <a:r>
              <a:rPr lang="en-US" sz="2400" dirty="0" err="1" smtClean="0">
                <a:latin typeface="Arial"/>
                <a:ea typeface="ＭＳ Ｐゴシック" charset="0"/>
                <a:cs typeface="Arial"/>
              </a:rPr>
              <a:t>polyfonie</a:t>
            </a:r>
            <a:r>
              <a:rPr lang="en-US" sz="2400" dirty="0" smtClean="0">
                <a:latin typeface="Arial"/>
                <a:ea typeface="ＭＳ Ｐゴシック" charset="0"/>
                <a:cs typeface="Arial"/>
              </a:rPr>
              <a:t>)</a:t>
            </a:r>
          </a:p>
          <a:p>
            <a:r>
              <a:rPr lang="nl-NL" sz="2400" dirty="0">
                <a:latin typeface="Arial"/>
                <a:ea typeface="ＭＳ Ｐゴシック" charset="0"/>
                <a:cs typeface="Arial"/>
              </a:rPr>
              <a:t>Meer </a:t>
            </a:r>
            <a:r>
              <a:rPr lang="nl-NL" sz="2400" b="1" u="sng" dirty="0">
                <a:latin typeface="Arial"/>
                <a:ea typeface="ＭＳ Ｐゴシック" charset="0"/>
                <a:cs typeface="Arial"/>
              </a:rPr>
              <a:t>emotie</a:t>
            </a:r>
            <a:r>
              <a:rPr lang="nl-NL" sz="2400" dirty="0">
                <a:latin typeface="Arial"/>
                <a:ea typeface="ＭＳ Ｐゴシック" charset="0"/>
                <a:cs typeface="Arial"/>
              </a:rPr>
              <a:t>, intenser meeleven meer </a:t>
            </a:r>
            <a:r>
              <a:rPr lang="nl-NL" sz="2400" dirty="0" smtClean="0">
                <a:latin typeface="Arial"/>
                <a:ea typeface="ＭＳ Ｐゴシック" charset="0"/>
                <a:cs typeface="Arial"/>
              </a:rPr>
              <a:t>eredienst</a:t>
            </a:r>
          </a:p>
          <a:p>
            <a:r>
              <a:rPr lang="nl-NL" sz="2400" dirty="0">
                <a:latin typeface="Arial"/>
                <a:ea typeface="ＭＳ Ｐゴシック" charset="0"/>
                <a:cs typeface="Arial"/>
              </a:rPr>
              <a:t>Verstaanbaarheid steeds </a:t>
            </a:r>
            <a:r>
              <a:rPr lang="nl-NL" sz="2400" b="1" u="sng" dirty="0">
                <a:latin typeface="Arial"/>
                <a:ea typeface="ＭＳ Ｐゴシック" charset="0"/>
                <a:cs typeface="Arial"/>
              </a:rPr>
              <a:t>minder</a:t>
            </a:r>
            <a:r>
              <a:rPr lang="nl-NL" sz="2400" dirty="0">
                <a:latin typeface="Arial"/>
                <a:ea typeface="ＭＳ Ｐゴシック" charset="0"/>
                <a:cs typeface="Arial"/>
              </a:rPr>
              <a:t> belangrijk</a:t>
            </a:r>
          </a:p>
          <a:p>
            <a:r>
              <a:rPr lang="nl-NL" sz="2400" dirty="0">
                <a:latin typeface="Arial"/>
                <a:ea typeface="ＭＳ Ｐゴシック" charset="0"/>
                <a:cs typeface="Arial"/>
              </a:rPr>
              <a:t>Gregoriaanse hoofdmelodie gezongen door tenor </a:t>
            </a:r>
            <a:r>
              <a:rPr lang="nl-NL" sz="2400" b="1" dirty="0">
                <a:latin typeface="Arial"/>
                <a:ea typeface="ＭＳ Ｐゴシック" charset="0"/>
                <a:cs typeface="Arial"/>
              </a:rPr>
              <a:t>(Cantus </a:t>
            </a:r>
            <a:r>
              <a:rPr lang="nl-NL" sz="2400" b="1" dirty="0" err="1">
                <a:latin typeface="Arial"/>
                <a:ea typeface="ＭＳ Ｐゴシック" charset="0"/>
                <a:cs typeface="Arial"/>
              </a:rPr>
              <a:t>Firmus</a:t>
            </a:r>
            <a:r>
              <a:rPr lang="nl-NL" sz="2400" b="1" dirty="0">
                <a:latin typeface="Arial"/>
                <a:ea typeface="ＭＳ Ｐゴシック" charset="0"/>
                <a:cs typeface="Arial"/>
              </a:rPr>
              <a:t>),</a:t>
            </a:r>
            <a:r>
              <a:rPr lang="nl-NL" sz="2400" dirty="0">
                <a:latin typeface="Arial"/>
                <a:ea typeface="ＭＳ Ｐゴシック" charset="0"/>
                <a:cs typeface="Arial"/>
              </a:rPr>
              <a:t> andere stemmen zingen daar omheen</a:t>
            </a:r>
          </a:p>
          <a:p>
            <a:endParaRPr lang="nl-NL" sz="2400" dirty="0">
              <a:latin typeface="Arial"/>
              <a:ea typeface="ＭＳ Ｐゴシック" charset="0"/>
              <a:cs typeface="Arial"/>
            </a:endParaRPr>
          </a:p>
          <a:p>
            <a:endParaRPr lang="nl-NL" sz="2400" dirty="0">
              <a:latin typeface="Arial"/>
              <a:ea typeface="ＭＳ Ｐゴシック" charset="0"/>
              <a:cs typeface="Arial"/>
            </a:endParaRPr>
          </a:p>
          <a:p>
            <a:endParaRPr lang="nl-NL" dirty="0"/>
          </a:p>
        </p:txBody>
      </p:sp>
      <p:pic>
        <p:nvPicPr>
          <p:cNvPr id="5" name="Picture 4" descr="MiddleAge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101" y="4314839"/>
            <a:ext cx="2340338" cy="202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46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14</TotalTime>
  <Words>365</Words>
  <Application>Microsoft Macintosh PowerPoint</Application>
  <PresentationFormat>Diavoorstelling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 Zwart </vt:lpstr>
      <vt:lpstr>Notenschrift en meerstemmigheid</vt:lpstr>
      <vt:lpstr>Monnikenwerk</vt:lpstr>
      <vt:lpstr>scriptorium</vt:lpstr>
      <vt:lpstr> Muzieknotatie Neumen</vt:lpstr>
      <vt:lpstr>Guido van Arezzo</vt:lpstr>
      <vt:lpstr>vergelijk: moderne notatie</vt:lpstr>
      <vt:lpstr>PowerPoint-presentatie</vt:lpstr>
      <vt:lpstr>Gevolgen noteren muziek</vt:lpstr>
      <vt:lpstr>Ander gevolg: muziek kan meerstemmig worden</vt:lpstr>
      <vt:lpstr>Parallel organum</vt:lpstr>
      <vt:lpstr>Organum in zijdelingse beweging</vt:lpstr>
      <vt:lpstr>http://www3.artez.nl/musictools/muziekgeschiedenis_new/stijlveranderingen/deel1_les1.php (melismatisch organum)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Notenschrift en meerstemmigheid</dc:title>
  <dc:creator>ATC</dc:creator>
  <cp:lastModifiedBy>ATC</cp:lastModifiedBy>
  <cp:revision>14</cp:revision>
  <dcterms:created xsi:type="dcterms:W3CDTF">2016-09-19T07:30:14Z</dcterms:created>
  <dcterms:modified xsi:type="dcterms:W3CDTF">2016-10-07T11:27:16Z</dcterms:modified>
</cp:coreProperties>
</file>